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97" r:id="rId5"/>
    <p:sldId id="298" r:id="rId6"/>
    <p:sldId id="258" r:id="rId7"/>
    <p:sldId id="260" r:id="rId8"/>
    <p:sldId id="263" r:id="rId9"/>
    <p:sldId id="299" r:id="rId10"/>
    <p:sldId id="264" r:id="rId11"/>
    <p:sldId id="265" r:id="rId12"/>
    <p:sldId id="266" r:id="rId13"/>
    <p:sldId id="267" r:id="rId14"/>
    <p:sldId id="300" r:id="rId15"/>
    <p:sldId id="268" r:id="rId16"/>
    <p:sldId id="269" r:id="rId17"/>
    <p:sldId id="271" r:id="rId18"/>
    <p:sldId id="301" r:id="rId19"/>
    <p:sldId id="302" r:id="rId20"/>
    <p:sldId id="29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6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639F8-1A1F-4125-A475-4F3B6CF9261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91EC54-FC91-488D-9F6A-750A8FD0F8B3}">
      <dgm:prSet/>
      <dgm:spPr/>
      <dgm:t>
        <a:bodyPr/>
        <a:lstStyle/>
        <a:p>
          <a:r>
            <a:rPr lang="en-US"/>
            <a:t>EZ ONE reports</a:t>
          </a:r>
        </a:p>
      </dgm:t>
    </dgm:pt>
    <dgm:pt modelId="{723C9084-18EC-45B5-AB7F-45881A34B5A4}" type="parTrans" cxnId="{1BBC7798-B392-4E7C-A096-D5810585A393}">
      <dgm:prSet/>
      <dgm:spPr/>
      <dgm:t>
        <a:bodyPr/>
        <a:lstStyle/>
        <a:p>
          <a:endParaRPr lang="en-US"/>
        </a:p>
      </dgm:t>
    </dgm:pt>
    <dgm:pt modelId="{8C805014-172C-4AA3-AB41-988704DCBB67}" type="sibTrans" cxnId="{1BBC7798-B392-4E7C-A096-D5810585A393}">
      <dgm:prSet/>
      <dgm:spPr/>
      <dgm:t>
        <a:bodyPr/>
        <a:lstStyle/>
        <a:p>
          <a:endParaRPr lang="en-US"/>
        </a:p>
      </dgm:t>
    </dgm:pt>
    <dgm:pt modelId="{1E54179E-2AF1-476F-A2CF-022FC4492E91}">
      <dgm:prSet/>
      <dgm:spPr/>
      <dgm:t>
        <a:bodyPr/>
        <a:lstStyle/>
        <a:p>
          <a:r>
            <a:rPr lang="en-US" baseline="0" dirty="0"/>
            <a:t>Revenue and Expenditure Budget to Actual</a:t>
          </a:r>
          <a:endParaRPr lang="en-US" dirty="0"/>
        </a:p>
      </dgm:t>
    </dgm:pt>
    <dgm:pt modelId="{338DE387-5EE6-4DCB-BF6C-CE02B696E364}" type="sibTrans" cxnId="{359821A0-A1EC-43E9-AD80-C5AF385D21C7}">
      <dgm:prSet/>
      <dgm:spPr/>
      <dgm:t>
        <a:bodyPr/>
        <a:lstStyle/>
        <a:p>
          <a:endParaRPr lang="en-US"/>
        </a:p>
      </dgm:t>
    </dgm:pt>
    <dgm:pt modelId="{86004F0C-4700-4077-BACC-0154183C2C72}" type="parTrans" cxnId="{359821A0-A1EC-43E9-AD80-C5AF385D21C7}">
      <dgm:prSet/>
      <dgm:spPr/>
      <dgm:t>
        <a:bodyPr/>
        <a:lstStyle/>
        <a:p>
          <a:endParaRPr lang="en-US"/>
        </a:p>
      </dgm:t>
    </dgm:pt>
    <dgm:pt modelId="{E4BC0980-64B8-4F6C-B088-E24B5105505F}">
      <dgm:prSet/>
      <dgm:spPr/>
      <dgm:t>
        <a:bodyPr/>
        <a:lstStyle/>
        <a:p>
          <a:r>
            <a:rPr lang="en-US" dirty="0"/>
            <a:t>Budget control</a:t>
          </a:r>
        </a:p>
      </dgm:t>
    </dgm:pt>
    <dgm:pt modelId="{F3D32EE2-3B9E-457C-953E-4866518CA59B}" type="parTrans" cxnId="{56D7AB3D-358C-4DC6-8BB7-F807C20BB39E}">
      <dgm:prSet/>
      <dgm:spPr/>
      <dgm:t>
        <a:bodyPr/>
        <a:lstStyle/>
        <a:p>
          <a:endParaRPr lang="en-US"/>
        </a:p>
      </dgm:t>
    </dgm:pt>
    <dgm:pt modelId="{93C67184-5356-41A6-8FEC-913CF92C1A2D}" type="sibTrans" cxnId="{56D7AB3D-358C-4DC6-8BB7-F807C20BB39E}">
      <dgm:prSet/>
      <dgm:spPr/>
      <dgm:t>
        <a:bodyPr/>
        <a:lstStyle/>
        <a:p>
          <a:endParaRPr lang="en-US"/>
        </a:p>
      </dgm:t>
    </dgm:pt>
    <dgm:pt modelId="{346E758E-E29A-4019-86CE-9610434EA44C}">
      <dgm:prSet/>
      <dgm:spPr/>
      <dgm:t>
        <a:bodyPr/>
        <a:lstStyle/>
        <a:p>
          <a:r>
            <a:rPr lang="en-US" dirty="0"/>
            <a:t>EZ ONE Training Materials</a:t>
          </a:r>
        </a:p>
      </dgm:t>
    </dgm:pt>
    <dgm:pt modelId="{ABC38067-46F0-4A94-8FE1-18EC31A31427}" type="parTrans" cxnId="{177A1927-C848-43CE-A018-9A7782EE01B6}">
      <dgm:prSet/>
      <dgm:spPr/>
      <dgm:t>
        <a:bodyPr/>
        <a:lstStyle/>
        <a:p>
          <a:endParaRPr lang="en-US"/>
        </a:p>
      </dgm:t>
    </dgm:pt>
    <dgm:pt modelId="{8DA8DD09-877A-4173-865B-399DDB426370}" type="sibTrans" cxnId="{177A1927-C848-43CE-A018-9A7782EE01B6}">
      <dgm:prSet/>
      <dgm:spPr/>
      <dgm:t>
        <a:bodyPr/>
        <a:lstStyle/>
        <a:p>
          <a:endParaRPr lang="en-US"/>
        </a:p>
      </dgm:t>
    </dgm:pt>
    <dgm:pt modelId="{EF4EE818-3847-4D6D-B9C2-3B877ABB2E81}" type="pres">
      <dgm:prSet presAssocID="{F48639F8-1A1F-4125-A475-4F3B6CF92613}" presName="linear" presStyleCnt="0">
        <dgm:presLayoutVars>
          <dgm:animLvl val="lvl"/>
          <dgm:resizeHandles val="exact"/>
        </dgm:presLayoutVars>
      </dgm:prSet>
      <dgm:spPr/>
    </dgm:pt>
    <dgm:pt modelId="{BE485F7F-1645-4E2C-9FCC-D836502282C2}" type="pres">
      <dgm:prSet presAssocID="{2091EC54-FC91-488D-9F6A-750A8FD0F8B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68666BA-27C4-42A5-AF2B-AD84E04A021D}" type="pres">
      <dgm:prSet presAssocID="{2091EC54-FC91-488D-9F6A-750A8FD0F8B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77A1927-C848-43CE-A018-9A7782EE01B6}" srcId="{2091EC54-FC91-488D-9F6A-750A8FD0F8B3}" destId="{346E758E-E29A-4019-86CE-9610434EA44C}" srcOrd="2" destOrd="0" parTransId="{ABC38067-46F0-4A94-8FE1-18EC31A31427}" sibTransId="{8DA8DD09-877A-4173-865B-399DDB426370}"/>
    <dgm:cxn modelId="{56D7AB3D-358C-4DC6-8BB7-F807C20BB39E}" srcId="{2091EC54-FC91-488D-9F6A-750A8FD0F8B3}" destId="{E4BC0980-64B8-4F6C-B088-E24B5105505F}" srcOrd="0" destOrd="0" parTransId="{F3D32EE2-3B9E-457C-953E-4866518CA59B}" sibTransId="{93C67184-5356-41A6-8FEC-913CF92C1A2D}"/>
    <dgm:cxn modelId="{D57B2A42-8E93-4030-97F8-A8B23BAE5F08}" type="presOf" srcId="{346E758E-E29A-4019-86CE-9610434EA44C}" destId="{A68666BA-27C4-42A5-AF2B-AD84E04A021D}" srcOrd="0" destOrd="2" presId="urn:microsoft.com/office/officeart/2005/8/layout/vList2"/>
    <dgm:cxn modelId="{38B4E647-6053-416A-8211-C590C1B25071}" type="presOf" srcId="{1E54179E-2AF1-476F-A2CF-022FC4492E91}" destId="{A68666BA-27C4-42A5-AF2B-AD84E04A021D}" srcOrd="0" destOrd="1" presId="urn:microsoft.com/office/officeart/2005/8/layout/vList2"/>
    <dgm:cxn modelId="{DD00E954-961E-4813-BA77-F6F787CEDBD5}" type="presOf" srcId="{F48639F8-1A1F-4125-A475-4F3B6CF92613}" destId="{EF4EE818-3847-4D6D-B9C2-3B877ABB2E81}" srcOrd="0" destOrd="0" presId="urn:microsoft.com/office/officeart/2005/8/layout/vList2"/>
    <dgm:cxn modelId="{1BBC7798-B392-4E7C-A096-D5810585A393}" srcId="{F48639F8-1A1F-4125-A475-4F3B6CF92613}" destId="{2091EC54-FC91-488D-9F6A-750A8FD0F8B3}" srcOrd="0" destOrd="0" parTransId="{723C9084-18EC-45B5-AB7F-45881A34B5A4}" sibTransId="{8C805014-172C-4AA3-AB41-988704DCBB67}"/>
    <dgm:cxn modelId="{359821A0-A1EC-43E9-AD80-C5AF385D21C7}" srcId="{2091EC54-FC91-488D-9F6A-750A8FD0F8B3}" destId="{1E54179E-2AF1-476F-A2CF-022FC4492E91}" srcOrd="1" destOrd="0" parTransId="{86004F0C-4700-4077-BACC-0154183C2C72}" sibTransId="{338DE387-5EE6-4DCB-BF6C-CE02B696E364}"/>
    <dgm:cxn modelId="{3BA783B2-4E13-4343-846C-17B9642B6650}" type="presOf" srcId="{E4BC0980-64B8-4F6C-B088-E24B5105505F}" destId="{A68666BA-27C4-42A5-AF2B-AD84E04A021D}" srcOrd="0" destOrd="0" presId="urn:microsoft.com/office/officeart/2005/8/layout/vList2"/>
    <dgm:cxn modelId="{C733DEDE-19F5-4A47-889E-CD5FBA619C6B}" type="presOf" srcId="{2091EC54-FC91-488D-9F6A-750A8FD0F8B3}" destId="{BE485F7F-1645-4E2C-9FCC-D836502282C2}" srcOrd="0" destOrd="0" presId="urn:microsoft.com/office/officeart/2005/8/layout/vList2"/>
    <dgm:cxn modelId="{E9430BF0-7235-43FA-A95F-113EA79DAEF8}" type="presParOf" srcId="{EF4EE818-3847-4D6D-B9C2-3B877ABB2E81}" destId="{BE485F7F-1645-4E2C-9FCC-D836502282C2}" srcOrd="0" destOrd="0" presId="urn:microsoft.com/office/officeart/2005/8/layout/vList2"/>
    <dgm:cxn modelId="{C278A144-5C9C-47F1-8EA1-45C46B01FFA8}" type="presParOf" srcId="{EF4EE818-3847-4D6D-B9C2-3B877ABB2E81}" destId="{A68666BA-27C4-42A5-AF2B-AD84E04A021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BDBCF-BE1C-4830-BB11-3D5F5085EAC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443F72-F2E0-42E8-B997-537F562162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Save shortcut if you don’t have a shortcut for this report already (refer to EZ ONE training materials)</a:t>
          </a:r>
        </a:p>
      </dgm:t>
    </dgm:pt>
    <dgm:pt modelId="{3C898767-AECD-4102-BD5B-890FF5ED7D1D}" type="parTrans" cxnId="{4F304133-7F0C-4AD0-BCA4-FEF38942709E}">
      <dgm:prSet/>
      <dgm:spPr/>
      <dgm:t>
        <a:bodyPr/>
        <a:lstStyle/>
        <a:p>
          <a:endParaRPr lang="en-US"/>
        </a:p>
      </dgm:t>
    </dgm:pt>
    <dgm:pt modelId="{44F3A5FC-2B27-4EBC-BACD-5251BC49776F}" type="sibTrans" cxnId="{4F304133-7F0C-4AD0-BCA4-FEF38942709E}">
      <dgm:prSet/>
      <dgm:spPr/>
      <dgm:t>
        <a:bodyPr/>
        <a:lstStyle/>
        <a:p>
          <a:endParaRPr lang="en-US"/>
        </a:p>
      </dgm:t>
    </dgm:pt>
    <dgm:pt modelId="{00AD48F1-9380-4BA4-8D37-2E5F0BEF36F3}" type="pres">
      <dgm:prSet presAssocID="{334BDBCF-BE1C-4830-BB11-3D5F5085EAC7}" presName="root" presStyleCnt="0">
        <dgm:presLayoutVars>
          <dgm:dir/>
          <dgm:resizeHandles val="exact"/>
        </dgm:presLayoutVars>
      </dgm:prSet>
      <dgm:spPr/>
    </dgm:pt>
    <dgm:pt modelId="{BE6C8D41-A2A2-441C-A359-DF8B02D3ADAF}" type="pres">
      <dgm:prSet presAssocID="{35443F72-F2E0-42E8-B997-537F562162C0}" presName="compNode" presStyleCnt="0"/>
      <dgm:spPr/>
    </dgm:pt>
    <dgm:pt modelId="{750D4219-6E87-43CC-91F8-F279F0AF9EB7}" type="pres">
      <dgm:prSet presAssocID="{35443F72-F2E0-42E8-B997-537F562162C0}" presName="bgRect" presStyleLbl="bgShp" presStyleIdx="0" presStyleCnt="1"/>
      <dgm:spPr/>
    </dgm:pt>
    <dgm:pt modelId="{73B01BAC-F0FD-4E0A-8602-E00623C8ABE4}" type="pres">
      <dgm:prSet presAssocID="{35443F72-F2E0-42E8-B997-537F562162C0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209A4C07-BCE0-464B-8D6F-4327C5D67837}" type="pres">
      <dgm:prSet presAssocID="{35443F72-F2E0-42E8-B997-537F562162C0}" presName="spaceRect" presStyleCnt="0"/>
      <dgm:spPr/>
    </dgm:pt>
    <dgm:pt modelId="{7DE26011-DA13-4AC7-AC2A-6844CDB7B5E1}" type="pres">
      <dgm:prSet presAssocID="{35443F72-F2E0-42E8-B997-537F562162C0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4F304133-7F0C-4AD0-BCA4-FEF38942709E}" srcId="{334BDBCF-BE1C-4830-BB11-3D5F5085EAC7}" destId="{35443F72-F2E0-42E8-B997-537F562162C0}" srcOrd="0" destOrd="0" parTransId="{3C898767-AECD-4102-BD5B-890FF5ED7D1D}" sibTransId="{44F3A5FC-2B27-4EBC-BACD-5251BC49776F}"/>
    <dgm:cxn modelId="{24815475-76DE-4A68-AEF1-C3C86E012D91}" type="presOf" srcId="{35443F72-F2E0-42E8-B997-537F562162C0}" destId="{7DE26011-DA13-4AC7-AC2A-6844CDB7B5E1}" srcOrd="0" destOrd="0" presId="urn:microsoft.com/office/officeart/2018/2/layout/IconVerticalSolidList"/>
    <dgm:cxn modelId="{B7AA03EA-C917-40AF-85B0-2DB5E06A61BA}" type="presOf" srcId="{334BDBCF-BE1C-4830-BB11-3D5F5085EAC7}" destId="{00AD48F1-9380-4BA4-8D37-2E5F0BEF36F3}" srcOrd="0" destOrd="0" presId="urn:microsoft.com/office/officeart/2018/2/layout/IconVerticalSolidList"/>
    <dgm:cxn modelId="{1EBE031D-9D22-42C1-B8FB-4290ED613830}" type="presParOf" srcId="{00AD48F1-9380-4BA4-8D37-2E5F0BEF36F3}" destId="{BE6C8D41-A2A2-441C-A359-DF8B02D3ADAF}" srcOrd="0" destOrd="0" presId="urn:microsoft.com/office/officeart/2018/2/layout/IconVerticalSolidList"/>
    <dgm:cxn modelId="{BC7AFEDF-2B2F-4D5B-881C-BC4140B80DD7}" type="presParOf" srcId="{BE6C8D41-A2A2-441C-A359-DF8B02D3ADAF}" destId="{750D4219-6E87-43CC-91F8-F279F0AF9EB7}" srcOrd="0" destOrd="0" presId="urn:microsoft.com/office/officeart/2018/2/layout/IconVerticalSolidList"/>
    <dgm:cxn modelId="{873057E9-32ED-48CF-8D8F-1375DD65F332}" type="presParOf" srcId="{BE6C8D41-A2A2-441C-A359-DF8B02D3ADAF}" destId="{73B01BAC-F0FD-4E0A-8602-E00623C8ABE4}" srcOrd="1" destOrd="0" presId="urn:microsoft.com/office/officeart/2018/2/layout/IconVerticalSolidList"/>
    <dgm:cxn modelId="{3606EC64-1097-4E1D-81C1-61E9F8CB0738}" type="presParOf" srcId="{BE6C8D41-A2A2-441C-A359-DF8B02D3ADAF}" destId="{209A4C07-BCE0-464B-8D6F-4327C5D67837}" srcOrd="2" destOrd="0" presId="urn:microsoft.com/office/officeart/2018/2/layout/IconVerticalSolidList"/>
    <dgm:cxn modelId="{3E9D7DB2-43B9-4C81-8959-37B80916D403}" type="presParOf" srcId="{BE6C8D41-A2A2-441C-A359-DF8B02D3ADAF}" destId="{7DE26011-DA13-4AC7-AC2A-6844CDB7B5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85F7F-1645-4E2C-9FCC-D836502282C2}">
      <dsp:nvSpPr>
        <dsp:cNvPr id="0" name=""/>
        <dsp:cNvSpPr/>
      </dsp:nvSpPr>
      <dsp:spPr>
        <a:xfrm>
          <a:off x="0" y="299866"/>
          <a:ext cx="5913437" cy="1146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EZ ONE reports</a:t>
          </a:r>
        </a:p>
      </dsp:txBody>
      <dsp:txXfrm>
        <a:off x="55972" y="355838"/>
        <a:ext cx="5801493" cy="1034656"/>
      </dsp:txXfrm>
    </dsp:sp>
    <dsp:sp modelId="{A68666BA-27C4-42A5-AF2B-AD84E04A021D}">
      <dsp:nvSpPr>
        <dsp:cNvPr id="0" name=""/>
        <dsp:cNvSpPr/>
      </dsp:nvSpPr>
      <dsp:spPr>
        <a:xfrm>
          <a:off x="0" y="1446466"/>
          <a:ext cx="5913437" cy="2890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752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kern="1200" dirty="0"/>
            <a:t>Budget control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kern="1200" baseline="0" dirty="0"/>
            <a:t>Revenue and Expenditure Budget to Actual</a:t>
          </a:r>
          <a:endParaRPr lang="en-US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kern="1200" dirty="0"/>
            <a:t>EZ ONE Training Materials</a:t>
          </a:r>
        </a:p>
      </dsp:txBody>
      <dsp:txXfrm>
        <a:off x="0" y="1446466"/>
        <a:ext cx="5913437" cy="2890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D4219-6E87-43CC-91F8-F279F0AF9EB7}">
      <dsp:nvSpPr>
        <dsp:cNvPr id="0" name=""/>
        <dsp:cNvSpPr/>
      </dsp:nvSpPr>
      <dsp:spPr>
        <a:xfrm>
          <a:off x="0" y="1354371"/>
          <a:ext cx="9604375" cy="11608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01BAC-F0FD-4E0A-8602-E00623C8ABE4}">
      <dsp:nvSpPr>
        <dsp:cNvPr id="0" name=""/>
        <dsp:cNvSpPr/>
      </dsp:nvSpPr>
      <dsp:spPr>
        <a:xfrm>
          <a:off x="351169" y="1615572"/>
          <a:ext cx="638489" cy="638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26011-DA13-4AC7-AC2A-6844CDB7B5E1}">
      <dsp:nvSpPr>
        <dsp:cNvPr id="0" name=""/>
        <dsp:cNvSpPr/>
      </dsp:nvSpPr>
      <dsp:spPr>
        <a:xfrm>
          <a:off x="1340828" y="1354371"/>
          <a:ext cx="8263546" cy="116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61" tIns="122861" rIns="122861" bIns="12286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Save shortcut if you don’t have a shortcut for this report already (refer to EZ ONE training materials)</a:t>
          </a:r>
        </a:p>
      </dsp:txBody>
      <dsp:txXfrm>
        <a:off x="1340828" y="1354371"/>
        <a:ext cx="8263546" cy="1160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454E3-697E-4770-943A-5203DBDC7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454545"/>
                </a:solidFill>
              </a:rPr>
              <a:t>EZ ONE REPORTs FOR YEAR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B36D2-8A48-4634-AA3A-C50726EE9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Laura bowers, chief deputy auditor-controller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896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FDB8-4286-41F4-A7B4-59271A16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ONE BUDGET TO ACTUAL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C6BE-1167-4DCA-A035-24E87670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Scroll to the very bottom of the screen and select ‘show’ to the right of advanced options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4B2B3-5300-4B91-BE18-36E383962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465" y="2956109"/>
            <a:ext cx="8279624" cy="234931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580AC6-A994-4E46-84DA-F0860C804D7D}"/>
              </a:ext>
            </a:extLst>
          </p:cNvPr>
          <p:cNvCxnSpPr/>
          <p:nvPr/>
        </p:nvCxnSpPr>
        <p:spPr>
          <a:xfrm>
            <a:off x="7372350" y="2409825"/>
            <a:ext cx="1238250" cy="2594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66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FDB8-4286-41F4-A7B4-59271A16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ONE BUDGET TO ACTUAL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C6BE-1167-4DCA-A035-24E87670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the ‘builder’ next to the columns field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D8581-7AEC-4A6E-9C30-3F05A485D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08" y="2941277"/>
            <a:ext cx="8425063" cy="154499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E0BD52-98D5-4245-A650-1969BFA60847}"/>
              </a:ext>
            </a:extLst>
          </p:cNvPr>
          <p:cNvCxnSpPr/>
          <p:nvPr/>
        </p:nvCxnSpPr>
        <p:spPr>
          <a:xfrm>
            <a:off x="3486150" y="2400300"/>
            <a:ext cx="4886325" cy="1514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718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FDB8-4286-41F4-A7B4-59271A16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ONE BUDGET TO ACTUAL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C6BE-1167-4DCA-A035-24E87670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the ‘MTD Actual’ checkmark and add a checkmark to ‘Variance’ and click ‘OK’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090BE7-A9CB-45C5-8092-DB419F0A1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925" y="2582697"/>
            <a:ext cx="4601397" cy="335449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09968A-885B-4287-AB38-2BF62D5C96EC}"/>
              </a:ext>
            </a:extLst>
          </p:cNvPr>
          <p:cNvCxnSpPr/>
          <p:nvPr/>
        </p:nvCxnSpPr>
        <p:spPr>
          <a:xfrm flipH="1">
            <a:off x="3515557" y="2343705"/>
            <a:ext cx="142043" cy="1216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A08086-677B-498A-AB6A-EC34F230FA0F}"/>
              </a:ext>
            </a:extLst>
          </p:cNvPr>
          <p:cNvCxnSpPr/>
          <p:nvPr/>
        </p:nvCxnSpPr>
        <p:spPr>
          <a:xfrm flipH="1">
            <a:off x="3577701" y="2420719"/>
            <a:ext cx="5370990" cy="2488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0DDCF2-2AE7-4ED5-B4D7-FBC95091F38A}"/>
              </a:ext>
            </a:extLst>
          </p:cNvPr>
          <p:cNvCxnSpPr/>
          <p:nvPr/>
        </p:nvCxnSpPr>
        <p:spPr>
          <a:xfrm flipH="1">
            <a:off x="4953740" y="2420719"/>
            <a:ext cx="5584054" cy="2941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73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FDB8-4286-41F4-A7B4-59271A16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ONE BUDGET TO ACTUAL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C6BE-1167-4DCA-A035-24E87670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Scroll back to the top of the select GL Key for Page Break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E7C1B-6C4B-4052-A339-935BD6C0D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97" y="2738464"/>
            <a:ext cx="9280327" cy="27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2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FDB8-4286-41F4-A7B4-59271A16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ONE BUDGET TO ACTUAL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C6BE-1167-4DCA-A035-24E87670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‘Go’ to run the query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CC4304-065E-44FF-B99E-080F3863B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58" y="3157534"/>
            <a:ext cx="9710418" cy="207564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734701-4EE4-4417-9659-B38662B04AF1}"/>
              </a:ext>
            </a:extLst>
          </p:cNvPr>
          <p:cNvCxnSpPr/>
          <p:nvPr/>
        </p:nvCxnSpPr>
        <p:spPr>
          <a:xfrm>
            <a:off x="2560320" y="2349305"/>
            <a:ext cx="6147582" cy="1079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156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FDB8-4286-41F4-A7B4-59271A16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ONE BUDGET TO ACTUAL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C6BE-1167-4DCA-A035-24E87670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Resulting report should look like this: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8C236-5D3F-4A95-A7AD-42F76565E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81" y="2560864"/>
            <a:ext cx="11335982" cy="32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64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FDB8-4286-41F4-A7B4-59271A16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ONE BUDGET TO ACTUAL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C6BE-1167-4DCA-A035-24E87670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Note, the variance column for each character shows how much budget is not received yet (for revenues) or is remaining (for expenditures) for each character: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36C00-D708-4756-8AE2-2FBFFA3E4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97" y="2910498"/>
            <a:ext cx="9518205" cy="394750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3BAF22-48A5-46EE-8C7A-4F2038B952E3}"/>
              </a:ext>
            </a:extLst>
          </p:cNvPr>
          <p:cNvCxnSpPr/>
          <p:nvPr/>
        </p:nvCxnSpPr>
        <p:spPr>
          <a:xfrm>
            <a:off x="3812345" y="2363372"/>
            <a:ext cx="5852160" cy="4178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58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E3E02-8B64-424D-9FA4-1D13BD53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NEXT STEP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CA1917-36B5-430A-B7A0-CB707012A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196197"/>
              </p:ext>
            </p:extLst>
          </p:nvPr>
        </p:nvGraphicFramePr>
        <p:xfrm>
          <a:off x="1450975" y="172279"/>
          <a:ext cx="9604375" cy="386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1B554FF-1415-44D2-90CB-A50B6F743A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06" y="3230863"/>
            <a:ext cx="11362540" cy="265824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617E16-6BC2-46E9-98F9-5A275A2B5BA2}"/>
              </a:ext>
            </a:extLst>
          </p:cNvPr>
          <p:cNvCxnSpPr/>
          <p:nvPr/>
        </p:nvCxnSpPr>
        <p:spPr>
          <a:xfrm flipH="1">
            <a:off x="1136650" y="2180492"/>
            <a:ext cx="3379079" cy="1861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49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F9F93-85C7-4133-8548-51E3A64B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EZ ONE TRAINING MATERIALS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DC8AB4-674D-4DCE-967C-0A7185B13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5903" y="805583"/>
            <a:ext cx="4637458" cy="46607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2B23DD-B5C2-413C-85F3-61EFD024CF2E}"/>
              </a:ext>
            </a:extLst>
          </p:cNvPr>
          <p:cNvCxnSpPr/>
          <p:nvPr/>
        </p:nvCxnSpPr>
        <p:spPr>
          <a:xfrm>
            <a:off x="3995225" y="3329458"/>
            <a:ext cx="2100775" cy="1931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090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B46E0-A948-4934-902F-8B32F9FD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EZ ONE TRAINING MATERIALS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B948FE-9AE3-4797-AE3B-0E3A182BA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00406" y="1116345"/>
            <a:ext cx="4318855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73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D4188-00D0-468A-B462-1500D095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 err="1"/>
              <a:t>AGENDa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C7F976D-1C67-46A7-B846-93D4CA3F6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68703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748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39339C-E52E-4971-8CA0-1E879BB7B1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" r="1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4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598FDB8-4286-41F4-A7B4-59271A16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dirty="0"/>
              <a:t>BUDGET CONTROL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C6BE-1167-4DCA-A035-24E87670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en-US" sz="2400" dirty="0"/>
              <a:t>Special District budgets are normally controlled at the GL key, and the character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14" name="Graphic 13" descr="Dollar">
            <a:extLst>
              <a:ext uri="{FF2B5EF4-FFF2-40B4-BE49-F238E27FC236}">
                <a16:creationId xmlns:a16="http://schemas.microsoft.com/office/drawing/2014/main" id="{516C84F9-7E04-4630-9318-87F98D399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21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598FDB8-4286-41F4-A7B4-59271A16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sz="2700" dirty="0"/>
              <a:t>BUDGDET CONTROL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C6BE-1167-4DCA-A035-24E87670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265" y="2015732"/>
            <a:ext cx="4026840" cy="345061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000" dirty="0"/>
              <a:t>Example GL keys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1371600" lvl="3" indent="0">
              <a:buNone/>
            </a:pP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31965-CF9E-4539-A298-64A0D7B8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26" y="1314439"/>
            <a:ext cx="4821551" cy="34699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32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598FDB8-4286-41F4-A7B4-59271A16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/>
              <a:t>BUDGET CONTROL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C6BE-1167-4DCA-A035-24E87670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2015732"/>
            <a:ext cx="4738953" cy="3450613"/>
          </a:xfrm>
        </p:spPr>
        <p:txBody>
          <a:bodyPr>
            <a:normAutofit/>
          </a:bodyPr>
          <a:lstStyle/>
          <a:p>
            <a:pPr lvl="2"/>
            <a:r>
              <a:rPr lang="en-US" sz="2400" dirty="0"/>
              <a:t>Character examples are as follows:</a:t>
            </a:r>
          </a:p>
          <a:p>
            <a:pPr marL="1371600" lvl="3" indent="0">
              <a:buNone/>
            </a:pP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833E7-59A0-4964-AC7E-F5F8D8989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26" y="2173133"/>
            <a:ext cx="4821551" cy="17525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87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FDB8-4286-41F4-A7B4-59271A16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ONE BUDGET TO ACTUAL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C6BE-1167-4DCA-A035-24E87670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Revenues/Expenditures under Financial summaries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264AE-C9DC-4044-9201-3CACDC9F08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50507" y="2566434"/>
            <a:ext cx="9089914" cy="280566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D38971-5710-4221-AFAC-5AEB1DD19799}"/>
              </a:ext>
            </a:extLst>
          </p:cNvPr>
          <p:cNvCxnSpPr/>
          <p:nvPr/>
        </p:nvCxnSpPr>
        <p:spPr>
          <a:xfrm>
            <a:off x="4010025" y="2324100"/>
            <a:ext cx="4991100" cy="1971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60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FDB8-4286-41F4-A7B4-59271A16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ONE BUDGET TO ACTUAL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C6BE-1167-4DCA-A035-24E87670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‘As Of’ drop down, select ‘yesterday’ for most up-to date transactions, then click ok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5A9BB-3D5B-4AE4-A6F8-50757D0B6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063" y="2531685"/>
            <a:ext cx="6453132" cy="197363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C151DF-EC9D-46F6-8C55-2455AA03D5F3}"/>
              </a:ext>
            </a:extLst>
          </p:cNvPr>
          <p:cNvCxnSpPr/>
          <p:nvPr/>
        </p:nvCxnSpPr>
        <p:spPr>
          <a:xfrm flipH="1">
            <a:off x="5024761" y="2450237"/>
            <a:ext cx="5708342" cy="1677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230388-3BBA-4BB6-B836-D2A285580A7C}"/>
              </a:ext>
            </a:extLst>
          </p:cNvPr>
          <p:cNvCxnSpPr/>
          <p:nvPr/>
        </p:nvCxnSpPr>
        <p:spPr>
          <a:xfrm flipH="1">
            <a:off x="5370990" y="2352583"/>
            <a:ext cx="257453" cy="1076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83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FDB8-4286-41F4-A7B4-59271A16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ONE BUDGET TO ACTUAL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C6BE-1167-4DCA-A035-24E87670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1 - Enter </a:t>
            </a:r>
            <a:r>
              <a:rPr lang="en-US" dirty="0" err="1"/>
              <a:t>gl</a:t>
            </a:r>
            <a:r>
              <a:rPr lang="en-US" dirty="0"/>
              <a:t> key in </a:t>
            </a:r>
            <a:r>
              <a:rPr lang="en-US" dirty="0" err="1"/>
              <a:t>gl</a:t>
            </a:r>
            <a:r>
              <a:rPr lang="en-US" dirty="0"/>
              <a:t> key field </a:t>
            </a:r>
            <a:r>
              <a:rPr lang="en-US" u="sng" dirty="0"/>
              <a:t>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AB778-45F1-48C6-B686-AFD34FD05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768893"/>
            <a:ext cx="7750212" cy="341405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85568C-B56E-4022-8714-483D6EA87F6C}"/>
              </a:ext>
            </a:extLst>
          </p:cNvPr>
          <p:cNvCxnSpPr/>
          <p:nvPr/>
        </p:nvCxnSpPr>
        <p:spPr>
          <a:xfrm>
            <a:off x="2588455" y="2391508"/>
            <a:ext cx="956603" cy="3376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09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FDB8-4286-41F4-A7B4-59271A16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 ONE BUDGET TO ACTUAL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C6BE-1167-4DCA-A035-24E87670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32599"/>
            <a:ext cx="9603275" cy="3450613"/>
          </a:xfrm>
        </p:spPr>
        <p:txBody>
          <a:bodyPr/>
          <a:lstStyle/>
          <a:p>
            <a:r>
              <a:rPr lang="en-US" dirty="0"/>
              <a:t>Option 2 - Enter fund number in in fund field – this is preferred for special districts with multiple GL keys</a:t>
            </a:r>
            <a:endParaRPr lang="en-US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6CCC87-3250-4BF8-AB73-E86DAB81F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968" y="2411895"/>
            <a:ext cx="7280580" cy="427543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968D53-0CC1-4FAD-BB55-C119A23AA527}"/>
              </a:ext>
            </a:extLst>
          </p:cNvPr>
          <p:cNvCxnSpPr/>
          <p:nvPr/>
        </p:nvCxnSpPr>
        <p:spPr>
          <a:xfrm>
            <a:off x="4227443" y="2372139"/>
            <a:ext cx="1431235" cy="3975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29195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Override1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2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3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323</Words>
  <Application>Microsoft Office PowerPoint</Application>
  <PresentationFormat>Widescreen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Gallery</vt:lpstr>
      <vt:lpstr>EZ ONE REPORTs FOR YEAR END</vt:lpstr>
      <vt:lpstr>AGENDa</vt:lpstr>
      <vt:lpstr>BUDGET CONTROL</vt:lpstr>
      <vt:lpstr>BUDGDET CONTROL</vt:lpstr>
      <vt:lpstr>BUDGET CONTROL</vt:lpstr>
      <vt:lpstr>EZ ONE BUDGET TO ACTUAL REPORT</vt:lpstr>
      <vt:lpstr>EZ ONE BUDGET TO ACTUAL REPORT</vt:lpstr>
      <vt:lpstr>EZ ONE BUDGET TO ACTUAL REPORT</vt:lpstr>
      <vt:lpstr>EZ ONE BUDGET TO ACTUAL REPORT</vt:lpstr>
      <vt:lpstr>EZ ONE BUDGET TO ACTUAL REPORT</vt:lpstr>
      <vt:lpstr>EZ ONE BUDGET TO ACTUAL REPORT</vt:lpstr>
      <vt:lpstr>EZ ONE BUDGET TO ACTUAL REPORT</vt:lpstr>
      <vt:lpstr>EZ ONE BUDGET TO ACTUAL REPORT</vt:lpstr>
      <vt:lpstr>EZ ONE BUDGET TO ACTUAL REPORT</vt:lpstr>
      <vt:lpstr>EZ ONE BUDGET TO ACTUAL REPORT</vt:lpstr>
      <vt:lpstr>EZ ONE BUDGET TO ACTUAL REPORT</vt:lpstr>
      <vt:lpstr>NEXT STEP</vt:lpstr>
      <vt:lpstr>EZ ONE TRAINING MATERIALS</vt:lpstr>
      <vt:lpstr>EZ ONE TRAINING MATERIALS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 ONE REPORTs FOR YEAR END</dc:title>
  <dc:creator>Laura Bowers</dc:creator>
  <cp:lastModifiedBy>Laura Bowers</cp:lastModifiedBy>
  <cp:revision>3</cp:revision>
  <dcterms:created xsi:type="dcterms:W3CDTF">2020-05-05T20:27:25Z</dcterms:created>
  <dcterms:modified xsi:type="dcterms:W3CDTF">2020-05-21T20:28:27Z</dcterms:modified>
</cp:coreProperties>
</file>